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7"/>
  </p:handoutMasterIdLst>
  <p:sldIdLst>
    <p:sldId id="256" r:id="rId2"/>
    <p:sldId id="257" r:id="rId3"/>
    <p:sldId id="265" r:id="rId4"/>
    <p:sldId id="258" r:id="rId5"/>
    <p:sldId id="259" r:id="rId6"/>
    <p:sldId id="260" r:id="rId7"/>
    <p:sldId id="261" r:id="rId8"/>
    <p:sldId id="262" r:id="rId9"/>
    <p:sldId id="263" r:id="rId10"/>
    <p:sldId id="267" r:id="rId11"/>
    <p:sldId id="270" r:id="rId12"/>
    <p:sldId id="271" r:id="rId13"/>
    <p:sldId id="272" r:id="rId14"/>
    <p:sldId id="273" r:id="rId15"/>
    <p:sldId id="274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30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04F6B9-45B2-4A20-9521-1BF355CEEF6E}" type="doc">
      <dgm:prSet loTypeId="urn:microsoft.com/office/officeart/2008/layout/HorizontalMultiLevelHierarchy" loCatId="hierarchy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pt-BR"/>
        </a:p>
      </dgm:t>
    </dgm:pt>
    <dgm:pt modelId="{27C690E5-5FA4-4669-BAAC-633B6B099591}">
      <dgm:prSet phldrT="[Texto]"/>
      <dgm:spPr/>
      <dgm:t>
        <a:bodyPr/>
        <a:lstStyle/>
        <a:p>
          <a:r>
            <a:rPr lang="pt-BR" dirty="0" smtClean="0"/>
            <a:t>Conhecimento </a:t>
          </a:r>
          <a:endParaRPr lang="pt-BR" dirty="0"/>
        </a:p>
      </dgm:t>
    </dgm:pt>
    <dgm:pt modelId="{756F5C90-D0EC-4D4B-B40F-F2204DC7AD23}" type="parTrans" cxnId="{8C70E271-1647-46EF-8DFF-70EE6ACD6231}">
      <dgm:prSet/>
      <dgm:spPr/>
      <dgm:t>
        <a:bodyPr/>
        <a:lstStyle/>
        <a:p>
          <a:endParaRPr lang="pt-BR"/>
        </a:p>
      </dgm:t>
    </dgm:pt>
    <dgm:pt modelId="{EBE6733E-1771-456B-A414-AC99DCEBF17B}" type="sibTrans" cxnId="{8C70E271-1647-46EF-8DFF-70EE6ACD6231}">
      <dgm:prSet/>
      <dgm:spPr/>
      <dgm:t>
        <a:bodyPr/>
        <a:lstStyle/>
        <a:p>
          <a:endParaRPr lang="pt-BR"/>
        </a:p>
      </dgm:t>
    </dgm:pt>
    <dgm:pt modelId="{636A8F61-347B-46FA-B6AF-A596EEFF8B32}">
      <dgm:prSet phldrT="[Texto]"/>
      <dgm:spPr/>
      <dgm:t>
        <a:bodyPr/>
        <a:lstStyle/>
        <a:p>
          <a:r>
            <a:rPr lang="pt-BR" dirty="0" smtClean="0"/>
            <a:t>pessoas</a:t>
          </a:r>
          <a:endParaRPr lang="pt-BR" dirty="0"/>
        </a:p>
      </dgm:t>
    </dgm:pt>
    <dgm:pt modelId="{CCF8B9E9-E375-4425-B5C3-000EE421814D}" type="parTrans" cxnId="{87577F64-7791-47CF-970C-CA8FEB60E72E}">
      <dgm:prSet/>
      <dgm:spPr/>
      <dgm:t>
        <a:bodyPr/>
        <a:lstStyle/>
        <a:p>
          <a:endParaRPr lang="pt-BR"/>
        </a:p>
      </dgm:t>
    </dgm:pt>
    <dgm:pt modelId="{0DFFB32B-2C1A-43B5-A30C-629407FDC8C1}" type="sibTrans" cxnId="{87577F64-7791-47CF-970C-CA8FEB60E72E}">
      <dgm:prSet/>
      <dgm:spPr/>
      <dgm:t>
        <a:bodyPr/>
        <a:lstStyle/>
        <a:p>
          <a:endParaRPr lang="pt-BR"/>
        </a:p>
      </dgm:t>
    </dgm:pt>
    <dgm:pt modelId="{044F7371-8893-4A4D-BB5F-A3FF89805D42}">
      <dgm:prSet phldrT="[Texto]"/>
      <dgm:spPr/>
      <dgm:t>
        <a:bodyPr/>
        <a:lstStyle/>
        <a:p>
          <a:r>
            <a:rPr lang="pt-BR" dirty="0" smtClean="0"/>
            <a:t>tarefas</a:t>
          </a:r>
          <a:endParaRPr lang="pt-BR" dirty="0"/>
        </a:p>
      </dgm:t>
    </dgm:pt>
    <dgm:pt modelId="{6DEA1E84-E795-4FBF-B805-1EC974A72041}" type="parTrans" cxnId="{4418F0D0-5E4C-4E04-86F5-938B2B1914EE}">
      <dgm:prSet/>
      <dgm:spPr/>
      <dgm:t>
        <a:bodyPr/>
        <a:lstStyle/>
        <a:p>
          <a:endParaRPr lang="pt-BR"/>
        </a:p>
      </dgm:t>
    </dgm:pt>
    <dgm:pt modelId="{D72B113F-4D95-40D4-993A-F6EF257F5BB6}" type="sibTrans" cxnId="{4418F0D0-5E4C-4E04-86F5-938B2B1914EE}">
      <dgm:prSet/>
      <dgm:spPr/>
      <dgm:t>
        <a:bodyPr/>
        <a:lstStyle/>
        <a:p>
          <a:endParaRPr lang="pt-BR"/>
        </a:p>
      </dgm:t>
    </dgm:pt>
    <dgm:pt modelId="{45903F53-74CC-4C76-A71F-88F7F875B342}">
      <dgm:prSet phldrT="[Texto]"/>
      <dgm:spPr/>
      <dgm:t>
        <a:bodyPr/>
        <a:lstStyle/>
        <a:p>
          <a:r>
            <a:rPr lang="pt-BR" dirty="0" smtClean="0"/>
            <a:t>estratégias</a:t>
          </a:r>
          <a:endParaRPr lang="pt-BR" dirty="0"/>
        </a:p>
      </dgm:t>
    </dgm:pt>
    <dgm:pt modelId="{64EB0828-9081-4605-9B71-EE7B20C0E23A}" type="parTrans" cxnId="{70984033-4A73-43A2-9EDA-D0DD8209E47B}">
      <dgm:prSet/>
      <dgm:spPr/>
      <dgm:t>
        <a:bodyPr/>
        <a:lstStyle/>
        <a:p>
          <a:endParaRPr lang="pt-BR"/>
        </a:p>
      </dgm:t>
    </dgm:pt>
    <dgm:pt modelId="{5CC40BBE-A0FB-46E0-84A6-AA2781F8D9AE}" type="sibTrans" cxnId="{70984033-4A73-43A2-9EDA-D0DD8209E47B}">
      <dgm:prSet/>
      <dgm:spPr/>
      <dgm:t>
        <a:bodyPr/>
        <a:lstStyle/>
        <a:p>
          <a:endParaRPr lang="pt-BR"/>
        </a:p>
      </dgm:t>
    </dgm:pt>
    <dgm:pt modelId="{840C89AF-5015-4DAD-A26D-4983D2647EB4}" type="pres">
      <dgm:prSet presAssocID="{4504F6B9-45B2-4A20-9521-1BF355CEEF6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BD498ED-4042-4F6C-8F1D-798E9034CB03}" type="pres">
      <dgm:prSet presAssocID="{27C690E5-5FA4-4669-BAAC-633B6B099591}" presName="root1" presStyleCnt="0"/>
      <dgm:spPr/>
    </dgm:pt>
    <dgm:pt modelId="{0BF98A9A-86FC-413D-9A1D-574DBC1012C6}" type="pres">
      <dgm:prSet presAssocID="{27C690E5-5FA4-4669-BAAC-633B6B099591}" presName="LevelOneTextNode" presStyleLbl="node0" presStyleIdx="0" presStyleCnt="1">
        <dgm:presLayoutVars>
          <dgm:chPref val="3"/>
        </dgm:presLayoutVars>
      </dgm:prSet>
      <dgm:spPr/>
    </dgm:pt>
    <dgm:pt modelId="{72D9998E-9B01-453E-B8FE-DFEA52A20D08}" type="pres">
      <dgm:prSet presAssocID="{27C690E5-5FA4-4669-BAAC-633B6B099591}" presName="level2hierChild" presStyleCnt="0"/>
      <dgm:spPr/>
    </dgm:pt>
    <dgm:pt modelId="{B5796A6B-1C23-4ED0-95D4-DAA2AAD85C11}" type="pres">
      <dgm:prSet presAssocID="{CCF8B9E9-E375-4425-B5C3-000EE421814D}" presName="conn2-1" presStyleLbl="parChTrans1D2" presStyleIdx="0" presStyleCnt="3"/>
      <dgm:spPr/>
    </dgm:pt>
    <dgm:pt modelId="{0EFAB6E4-BE9D-4814-9AA6-4BFBFDF0C9E7}" type="pres">
      <dgm:prSet presAssocID="{CCF8B9E9-E375-4425-B5C3-000EE421814D}" presName="connTx" presStyleLbl="parChTrans1D2" presStyleIdx="0" presStyleCnt="3"/>
      <dgm:spPr/>
    </dgm:pt>
    <dgm:pt modelId="{CDB0DDDB-ADAA-4848-A145-0982E5D161A2}" type="pres">
      <dgm:prSet presAssocID="{636A8F61-347B-46FA-B6AF-A596EEFF8B32}" presName="root2" presStyleCnt="0"/>
      <dgm:spPr/>
    </dgm:pt>
    <dgm:pt modelId="{1E29368D-B8BD-4E65-AFEE-A1633636C1AB}" type="pres">
      <dgm:prSet presAssocID="{636A8F61-347B-46FA-B6AF-A596EEFF8B32}" presName="LevelTwoTextNode" presStyleLbl="node2" presStyleIdx="0" presStyleCnt="3">
        <dgm:presLayoutVars>
          <dgm:chPref val="3"/>
        </dgm:presLayoutVars>
      </dgm:prSet>
      <dgm:spPr/>
    </dgm:pt>
    <dgm:pt modelId="{1F2554C8-D9B9-4D71-8E64-443D59BA4D84}" type="pres">
      <dgm:prSet presAssocID="{636A8F61-347B-46FA-B6AF-A596EEFF8B32}" presName="level3hierChild" presStyleCnt="0"/>
      <dgm:spPr/>
    </dgm:pt>
    <dgm:pt modelId="{EF8AAFB1-76F6-4015-875B-BA609689454B}" type="pres">
      <dgm:prSet presAssocID="{6DEA1E84-E795-4FBF-B805-1EC974A72041}" presName="conn2-1" presStyleLbl="parChTrans1D2" presStyleIdx="1" presStyleCnt="3"/>
      <dgm:spPr/>
    </dgm:pt>
    <dgm:pt modelId="{203805B3-FC16-4C47-8FAB-E733E0D96C61}" type="pres">
      <dgm:prSet presAssocID="{6DEA1E84-E795-4FBF-B805-1EC974A72041}" presName="connTx" presStyleLbl="parChTrans1D2" presStyleIdx="1" presStyleCnt="3"/>
      <dgm:spPr/>
    </dgm:pt>
    <dgm:pt modelId="{C7B1279B-4359-4AF6-94EE-B7B8BBB7463D}" type="pres">
      <dgm:prSet presAssocID="{044F7371-8893-4A4D-BB5F-A3FF89805D42}" presName="root2" presStyleCnt="0"/>
      <dgm:spPr/>
    </dgm:pt>
    <dgm:pt modelId="{61314163-99DF-49AB-8474-D6950D401BC1}" type="pres">
      <dgm:prSet presAssocID="{044F7371-8893-4A4D-BB5F-A3FF89805D42}" presName="LevelTwoTextNode" presStyleLbl="node2" presStyleIdx="1" presStyleCnt="3">
        <dgm:presLayoutVars>
          <dgm:chPref val="3"/>
        </dgm:presLayoutVars>
      </dgm:prSet>
      <dgm:spPr/>
    </dgm:pt>
    <dgm:pt modelId="{1358B7E3-8BE9-4D04-A305-6C959C641BC1}" type="pres">
      <dgm:prSet presAssocID="{044F7371-8893-4A4D-BB5F-A3FF89805D42}" presName="level3hierChild" presStyleCnt="0"/>
      <dgm:spPr/>
    </dgm:pt>
    <dgm:pt modelId="{296A785F-8295-458D-BF10-31F39B6CB8E3}" type="pres">
      <dgm:prSet presAssocID="{64EB0828-9081-4605-9B71-EE7B20C0E23A}" presName="conn2-1" presStyleLbl="parChTrans1D2" presStyleIdx="2" presStyleCnt="3"/>
      <dgm:spPr/>
    </dgm:pt>
    <dgm:pt modelId="{D0AF424F-78A9-41F3-A5B7-1244B9E85807}" type="pres">
      <dgm:prSet presAssocID="{64EB0828-9081-4605-9B71-EE7B20C0E23A}" presName="connTx" presStyleLbl="parChTrans1D2" presStyleIdx="2" presStyleCnt="3"/>
      <dgm:spPr/>
    </dgm:pt>
    <dgm:pt modelId="{597C62DD-7C54-4A09-8966-F687985E3C00}" type="pres">
      <dgm:prSet presAssocID="{45903F53-74CC-4C76-A71F-88F7F875B342}" presName="root2" presStyleCnt="0"/>
      <dgm:spPr/>
    </dgm:pt>
    <dgm:pt modelId="{E63DBB72-15C0-4942-B1D4-C650D410E725}" type="pres">
      <dgm:prSet presAssocID="{45903F53-74CC-4C76-A71F-88F7F875B342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8B8268BD-75B3-4AA5-A35A-F587FA598118}" type="pres">
      <dgm:prSet presAssocID="{45903F53-74CC-4C76-A71F-88F7F875B342}" presName="level3hierChild" presStyleCnt="0"/>
      <dgm:spPr/>
    </dgm:pt>
  </dgm:ptLst>
  <dgm:cxnLst>
    <dgm:cxn modelId="{E3BA25A1-589B-4829-BB7F-AD0F0E71968B}" type="presOf" srcId="{64EB0828-9081-4605-9B71-EE7B20C0E23A}" destId="{D0AF424F-78A9-41F3-A5B7-1244B9E85807}" srcOrd="1" destOrd="0" presId="urn:microsoft.com/office/officeart/2008/layout/HorizontalMultiLevelHierarchy"/>
    <dgm:cxn modelId="{51201FC9-7E31-45A1-915A-91D447DDBCA7}" type="presOf" srcId="{636A8F61-347B-46FA-B6AF-A596EEFF8B32}" destId="{1E29368D-B8BD-4E65-AFEE-A1633636C1AB}" srcOrd="0" destOrd="0" presId="urn:microsoft.com/office/officeart/2008/layout/HorizontalMultiLevelHierarchy"/>
    <dgm:cxn modelId="{916F9FE2-79DE-44F8-8014-D1836DF58DA9}" type="presOf" srcId="{CCF8B9E9-E375-4425-B5C3-000EE421814D}" destId="{0EFAB6E4-BE9D-4814-9AA6-4BFBFDF0C9E7}" srcOrd="1" destOrd="0" presId="urn:microsoft.com/office/officeart/2008/layout/HorizontalMultiLevelHierarchy"/>
    <dgm:cxn modelId="{4418F0D0-5E4C-4E04-86F5-938B2B1914EE}" srcId="{27C690E5-5FA4-4669-BAAC-633B6B099591}" destId="{044F7371-8893-4A4D-BB5F-A3FF89805D42}" srcOrd="1" destOrd="0" parTransId="{6DEA1E84-E795-4FBF-B805-1EC974A72041}" sibTransId="{D72B113F-4D95-40D4-993A-F6EF257F5BB6}"/>
    <dgm:cxn modelId="{AB0CA118-56F3-42C3-B4BE-2A99C2664DBD}" type="presOf" srcId="{6DEA1E84-E795-4FBF-B805-1EC974A72041}" destId="{EF8AAFB1-76F6-4015-875B-BA609689454B}" srcOrd="0" destOrd="0" presId="urn:microsoft.com/office/officeart/2008/layout/HorizontalMultiLevelHierarchy"/>
    <dgm:cxn modelId="{E7859C8B-F174-4FBC-BC49-ACD318CBC0C0}" type="presOf" srcId="{4504F6B9-45B2-4A20-9521-1BF355CEEF6E}" destId="{840C89AF-5015-4DAD-A26D-4983D2647EB4}" srcOrd="0" destOrd="0" presId="urn:microsoft.com/office/officeart/2008/layout/HorizontalMultiLevelHierarchy"/>
    <dgm:cxn modelId="{9AC8E707-6481-4CFA-A1C3-B735A6F043C6}" type="presOf" srcId="{64EB0828-9081-4605-9B71-EE7B20C0E23A}" destId="{296A785F-8295-458D-BF10-31F39B6CB8E3}" srcOrd="0" destOrd="0" presId="urn:microsoft.com/office/officeart/2008/layout/HorizontalMultiLevelHierarchy"/>
    <dgm:cxn modelId="{87577F64-7791-47CF-970C-CA8FEB60E72E}" srcId="{27C690E5-5FA4-4669-BAAC-633B6B099591}" destId="{636A8F61-347B-46FA-B6AF-A596EEFF8B32}" srcOrd="0" destOrd="0" parTransId="{CCF8B9E9-E375-4425-B5C3-000EE421814D}" sibTransId="{0DFFB32B-2C1A-43B5-A30C-629407FDC8C1}"/>
    <dgm:cxn modelId="{8C70E271-1647-46EF-8DFF-70EE6ACD6231}" srcId="{4504F6B9-45B2-4A20-9521-1BF355CEEF6E}" destId="{27C690E5-5FA4-4669-BAAC-633B6B099591}" srcOrd="0" destOrd="0" parTransId="{756F5C90-D0EC-4D4B-B40F-F2204DC7AD23}" sibTransId="{EBE6733E-1771-456B-A414-AC99DCEBF17B}"/>
    <dgm:cxn modelId="{20462D2C-EF2A-42E0-AA22-2CCCCC3635C2}" type="presOf" srcId="{27C690E5-5FA4-4669-BAAC-633B6B099591}" destId="{0BF98A9A-86FC-413D-9A1D-574DBC1012C6}" srcOrd="0" destOrd="0" presId="urn:microsoft.com/office/officeart/2008/layout/HorizontalMultiLevelHierarchy"/>
    <dgm:cxn modelId="{70984033-4A73-43A2-9EDA-D0DD8209E47B}" srcId="{27C690E5-5FA4-4669-BAAC-633B6B099591}" destId="{45903F53-74CC-4C76-A71F-88F7F875B342}" srcOrd="2" destOrd="0" parTransId="{64EB0828-9081-4605-9B71-EE7B20C0E23A}" sibTransId="{5CC40BBE-A0FB-46E0-84A6-AA2781F8D9AE}"/>
    <dgm:cxn modelId="{AC20B42F-4803-4EF0-B5E0-FA430BAC4B0A}" type="presOf" srcId="{CCF8B9E9-E375-4425-B5C3-000EE421814D}" destId="{B5796A6B-1C23-4ED0-95D4-DAA2AAD85C11}" srcOrd="0" destOrd="0" presId="urn:microsoft.com/office/officeart/2008/layout/HorizontalMultiLevelHierarchy"/>
    <dgm:cxn modelId="{CBF1E3F1-8640-4383-9D2C-7FEB2DBA6FCB}" type="presOf" srcId="{044F7371-8893-4A4D-BB5F-A3FF89805D42}" destId="{61314163-99DF-49AB-8474-D6950D401BC1}" srcOrd="0" destOrd="0" presId="urn:microsoft.com/office/officeart/2008/layout/HorizontalMultiLevelHierarchy"/>
    <dgm:cxn modelId="{AC478FCD-E86E-4F65-B468-21A2EDF24806}" type="presOf" srcId="{45903F53-74CC-4C76-A71F-88F7F875B342}" destId="{E63DBB72-15C0-4942-B1D4-C650D410E725}" srcOrd="0" destOrd="0" presId="urn:microsoft.com/office/officeart/2008/layout/HorizontalMultiLevelHierarchy"/>
    <dgm:cxn modelId="{83093600-9879-4277-9008-3F9268FC039E}" type="presOf" srcId="{6DEA1E84-E795-4FBF-B805-1EC974A72041}" destId="{203805B3-FC16-4C47-8FAB-E733E0D96C61}" srcOrd="1" destOrd="0" presId="urn:microsoft.com/office/officeart/2008/layout/HorizontalMultiLevelHierarchy"/>
    <dgm:cxn modelId="{77DB3CCC-A02E-433A-9EF1-CDF26298ECF9}" type="presParOf" srcId="{840C89AF-5015-4DAD-A26D-4983D2647EB4}" destId="{9BD498ED-4042-4F6C-8F1D-798E9034CB03}" srcOrd="0" destOrd="0" presId="urn:microsoft.com/office/officeart/2008/layout/HorizontalMultiLevelHierarchy"/>
    <dgm:cxn modelId="{C472135E-73D2-4DAD-B207-CB3E6A60E54B}" type="presParOf" srcId="{9BD498ED-4042-4F6C-8F1D-798E9034CB03}" destId="{0BF98A9A-86FC-413D-9A1D-574DBC1012C6}" srcOrd="0" destOrd="0" presId="urn:microsoft.com/office/officeart/2008/layout/HorizontalMultiLevelHierarchy"/>
    <dgm:cxn modelId="{3D8AEE15-CDA6-4D91-95CC-54B9BD91AE3F}" type="presParOf" srcId="{9BD498ED-4042-4F6C-8F1D-798E9034CB03}" destId="{72D9998E-9B01-453E-B8FE-DFEA52A20D08}" srcOrd="1" destOrd="0" presId="urn:microsoft.com/office/officeart/2008/layout/HorizontalMultiLevelHierarchy"/>
    <dgm:cxn modelId="{8763977B-589E-4497-8D46-14456D0544E3}" type="presParOf" srcId="{72D9998E-9B01-453E-B8FE-DFEA52A20D08}" destId="{B5796A6B-1C23-4ED0-95D4-DAA2AAD85C11}" srcOrd="0" destOrd="0" presId="urn:microsoft.com/office/officeart/2008/layout/HorizontalMultiLevelHierarchy"/>
    <dgm:cxn modelId="{131B4DDE-07D4-41ED-B9F6-9FDFFF0618DC}" type="presParOf" srcId="{B5796A6B-1C23-4ED0-95D4-DAA2AAD85C11}" destId="{0EFAB6E4-BE9D-4814-9AA6-4BFBFDF0C9E7}" srcOrd="0" destOrd="0" presId="urn:microsoft.com/office/officeart/2008/layout/HorizontalMultiLevelHierarchy"/>
    <dgm:cxn modelId="{7AC407D5-06AB-4616-96BA-30750840B2C8}" type="presParOf" srcId="{72D9998E-9B01-453E-B8FE-DFEA52A20D08}" destId="{CDB0DDDB-ADAA-4848-A145-0982E5D161A2}" srcOrd="1" destOrd="0" presId="urn:microsoft.com/office/officeart/2008/layout/HorizontalMultiLevelHierarchy"/>
    <dgm:cxn modelId="{11D60666-4548-4018-8AFB-6FAD94CDBA4A}" type="presParOf" srcId="{CDB0DDDB-ADAA-4848-A145-0982E5D161A2}" destId="{1E29368D-B8BD-4E65-AFEE-A1633636C1AB}" srcOrd="0" destOrd="0" presId="urn:microsoft.com/office/officeart/2008/layout/HorizontalMultiLevelHierarchy"/>
    <dgm:cxn modelId="{9DA3E0C3-9D15-4389-B189-748B5764B6BD}" type="presParOf" srcId="{CDB0DDDB-ADAA-4848-A145-0982E5D161A2}" destId="{1F2554C8-D9B9-4D71-8E64-443D59BA4D84}" srcOrd="1" destOrd="0" presId="urn:microsoft.com/office/officeart/2008/layout/HorizontalMultiLevelHierarchy"/>
    <dgm:cxn modelId="{2917DF05-928D-4E62-A92C-C99B94FD1BF5}" type="presParOf" srcId="{72D9998E-9B01-453E-B8FE-DFEA52A20D08}" destId="{EF8AAFB1-76F6-4015-875B-BA609689454B}" srcOrd="2" destOrd="0" presId="urn:microsoft.com/office/officeart/2008/layout/HorizontalMultiLevelHierarchy"/>
    <dgm:cxn modelId="{2B412173-7408-4C08-9E8F-B155B3651045}" type="presParOf" srcId="{EF8AAFB1-76F6-4015-875B-BA609689454B}" destId="{203805B3-FC16-4C47-8FAB-E733E0D96C61}" srcOrd="0" destOrd="0" presId="urn:microsoft.com/office/officeart/2008/layout/HorizontalMultiLevelHierarchy"/>
    <dgm:cxn modelId="{C7704ECB-947A-4178-A4F1-9A47CE70AC03}" type="presParOf" srcId="{72D9998E-9B01-453E-B8FE-DFEA52A20D08}" destId="{C7B1279B-4359-4AF6-94EE-B7B8BBB7463D}" srcOrd="3" destOrd="0" presId="urn:microsoft.com/office/officeart/2008/layout/HorizontalMultiLevelHierarchy"/>
    <dgm:cxn modelId="{2B4D32FD-86FD-4E17-8A2E-A2D8B5E34C54}" type="presParOf" srcId="{C7B1279B-4359-4AF6-94EE-B7B8BBB7463D}" destId="{61314163-99DF-49AB-8474-D6950D401BC1}" srcOrd="0" destOrd="0" presId="urn:microsoft.com/office/officeart/2008/layout/HorizontalMultiLevelHierarchy"/>
    <dgm:cxn modelId="{DEF21042-F7D6-493D-84DD-99DF1A125E7F}" type="presParOf" srcId="{C7B1279B-4359-4AF6-94EE-B7B8BBB7463D}" destId="{1358B7E3-8BE9-4D04-A305-6C959C641BC1}" srcOrd="1" destOrd="0" presId="urn:microsoft.com/office/officeart/2008/layout/HorizontalMultiLevelHierarchy"/>
    <dgm:cxn modelId="{623BA229-E3D6-41FA-BCEF-8AEEBF1151F5}" type="presParOf" srcId="{72D9998E-9B01-453E-B8FE-DFEA52A20D08}" destId="{296A785F-8295-458D-BF10-31F39B6CB8E3}" srcOrd="4" destOrd="0" presId="urn:microsoft.com/office/officeart/2008/layout/HorizontalMultiLevelHierarchy"/>
    <dgm:cxn modelId="{C4BA0DC1-7E38-4AF0-92CF-D148BCC72F6C}" type="presParOf" srcId="{296A785F-8295-458D-BF10-31F39B6CB8E3}" destId="{D0AF424F-78A9-41F3-A5B7-1244B9E85807}" srcOrd="0" destOrd="0" presId="urn:microsoft.com/office/officeart/2008/layout/HorizontalMultiLevelHierarchy"/>
    <dgm:cxn modelId="{8431F187-75DF-4F52-9FA2-7C81188F4698}" type="presParOf" srcId="{72D9998E-9B01-453E-B8FE-DFEA52A20D08}" destId="{597C62DD-7C54-4A09-8966-F687985E3C00}" srcOrd="5" destOrd="0" presId="urn:microsoft.com/office/officeart/2008/layout/HorizontalMultiLevelHierarchy"/>
    <dgm:cxn modelId="{0956C340-93BA-4F8F-915E-E7A132B08750}" type="presParOf" srcId="{597C62DD-7C54-4A09-8966-F687985E3C00}" destId="{E63DBB72-15C0-4942-B1D4-C650D410E725}" srcOrd="0" destOrd="0" presId="urn:microsoft.com/office/officeart/2008/layout/HorizontalMultiLevelHierarchy"/>
    <dgm:cxn modelId="{9D4B8C5B-766A-452F-99D6-1656B1B0AC0B}" type="presParOf" srcId="{597C62DD-7C54-4A09-8966-F687985E3C00}" destId="{8B8268BD-75B3-4AA5-A35A-F587FA59811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A785F-8295-458D-BF10-31F39B6CB8E3}">
      <dsp:nvSpPr>
        <dsp:cNvPr id="0" name=""/>
        <dsp:cNvSpPr/>
      </dsp:nvSpPr>
      <dsp:spPr>
        <a:xfrm>
          <a:off x="3078937" y="2032000"/>
          <a:ext cx="506536" cy="965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53268" y="0"/>
              </a:lnTo>
              <a:lnTo>
                <a:pt x="253268" y="965199"/>
              </a:lnTo>
              <a:lnTo>
                <a:pt x="506536" y="965199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304954" y="2487348"/>
        <a:ext cx="54502" cy="54502"/>
      </dsp:txXfrm>
    </dsp:sp>
    <dsp:sp modelId="{EF8AAFB1-76F6-4015-875B-BA609689454B}">
      <dsp:nvSpPr>
        <dsp:cNvPr id="0" name=""/>
        <dsp:cNvSpPr/>
      </dsp:nvSpPr>
      <dsp:spPr>
        <a:xfrm>
          <a:off x="3078937" y="1986280"/>
          <a:ext cx="5065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06536" y="45720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319542" y="2019336"/>
        <a:ext cx="25326" cy="25326"/>
      </dsp:txXfrm>
    </dsp:sp>
    <dsp:sp modelId="{B5796A6B-1C23-4ED0-95D4-DAA2AAD85C11}">
      <dsp:nvSpPr>
        <dsp:cNvPr id="0" name=""/>
        <dsp:cNvSpPr/>
      </dsp:nvSpPr>
      <dsp:spPr>
        <a:xfrm>
          <a:off x="3078937" y="1066799"/>
          <a:ext cx="506536" cy="965200"/>
        </a:xfrm>
        <a:custGeom>
          <a:avLst/>
          <a:gdLst/>
          <a:ahLst/>
          <a:cxnLst/>
          <a:rect l="0" t="0" r="0" b="0"/>
          <a:pathLst>
            <a:path>
              <a:moveTo>
                <a:pt x="0" y="965200"/>
              </a:moveTo>
              <a:lnTo>
                <a:pt x="253268" y="965200"/>
              </a:lnTo>
              <a:lnTo>
                <a:pt x="253268" y="0"/>
              </a:lnTo>
              <a:lnTo>
                <a:pt x="506536" y="0"/>
              </a:lnTo>
            </a:path>
          </a:pathLst>
        </a:custGeom>
        <a:noFill/>
        <a:ln w="15875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304954" y="1522148"/>
        <a:ext cx="54502" cy="54502"/>
      </dsp:txXfrm>
    </dsp:sp>
    <dsp:sp modelId="{0BF98A9A-86FC-413D-9A1D-574DBC1012C6}">
      <dsp:nvSpPr>
        <dsp:cNvPr id="0" name=""/>
        <dsp:cNvSpPr/>
      </dsp:nvSpPr>
      <dsp:spPr>
        <a:xfrm rot="16200000">
          <a:off x="660857" y="1645920"/>
          <a:ext cx="4064000" cy="7721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5000" kern="1200" dirty="0" smtClean="0"/>
            <a:t>Conhecimento </a:t>
          </a:r>
          <a:endParaRPr lang="pt-BR" sz="5000" kern="1200" dirty="0"/>
        </a:p>
      </dsp:txBody>
      <dsp:txXfrm>
        <a:off x="660857" y="1645920"/>
        <a:ext cx="4064000" cy="772160"/>
      </dsp:txXfrm>
    </dsp:sp>
    <dsp:sp modelId="{1E29368D-B8BD-4E65-AFEE-A1633636C1AB}">
      <dsp:nvSpPr>
        <dsp:cNvPr id="0" name=""/>
        <dsp:cNvSpPr/>
      </dsp:nvSpPr>
      <dsp:spPr>
        <a:xfrm>
          <a:off x="3585474" y="680719"/>
          <a:ext cx="2532684" cy="7721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kern="1200" dirty="0" smtClean="0"/>
            <a:t>pessoas</a:t>
          </a:r>
          <a:endParaRPr lang="pt-BR" sz="4100" kern="1200" dirty="0"/>
        </a:p>
      </dsp:txBody>
      <dsp:txXfrm>
        <a:off x="3585474" y="680719"/>
        <a:ext cx="2532684" cy="772160"/>
      </dsp:txXfrm>
    </dsp:sp>
    <dsp:sp modelId="{61314163-99DF-49AB-8474-D6950D401BC1}">
      <dsp:nvSpPr>
        <dsp:cNvPr id="0" name=""/>
        <dsp:cNvSpPr/>
      </dsp:nvSpPr>
      <dsp:spPr>
        <a:xfrm>
          <a:off x="3585474" y="1645920"/>
          <a:ext cx="2532684" cy="7721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kern="1200" dirty="0" smtClean="0"/>
            <a:t>tarefas</a:t>
          </a:r>
          <a:endParaRPr lang="pt-BR" sz="4100" kern="1200" dirty="0"/>
        </a:p>
      </dsp:txBody>
      <dsp:txXfrm>
        <a:off x="3585474" y="1645920"/>
        <a:ext cx="2532684" cy="772160"/>
      </dsp:txXfrm>
    </dsp:sp>
    <dsp:sp modelId="{E63DBB72-15C0-4942-B1D4-C650D410E725}">
      <dsp:nvSpPr>
        <dsp:cNvPr id="0" name=""/>
        <dsp:cNvSpPr/>
      </dsp:nvSpPr>
      <dsp:spPr>
        <a:xfrm>
          <a:off x="3585474" y="2611119"/>
          <a:ext cx="2532684" cy="772160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4100" kern="1200" dirty="0" smtClean="0"/>
            <a:t>estratégias</a:t>
          </a:r>
          <a:endParaRPr lang="pt-BR" sz="4100" kern="1200" dirty="0"/>
        </a:p>
      </dsp:txBody>
      <dsp:txXfrm>
        <a:off x="3585474" y="2611119"/>
        <a:ext cx="2532684" cy="7721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0BAB51-EEE3-48A8-BFFE-4EC581DF6264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9456EF-5343-44C3-B808-B1DB5CD58550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94557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BE32344-4604-4A0A-8A95-F63B4E2CDA4B}" type="datetimeFigureOut">
              <a:rPr lang="pt-BR" smtClean="0"/>
              <a:pPr/>
              <a:t>16/07/2014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E8533A0-B007-4B70-877B-95E52EAFC8BF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22030" y="980728"/>
            <a:ext cx="8229600" cy="4680520"/>
          </a:xfr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b="1" dirty="0" smtClean="0"/>
              <a:t>A Metacognição</a:t>
            </a:r>
            <a:br>
              <a:rPr lang="pt-BR" b="1" dirty="0" smtClean="0"/>
            </a:br>
            <a:r>
              <a:rPr lang="pt-BR" b="1" dirty="0" smtClean="0"/>
              <a:t>no Currículo</a:t>
            </a:r>
            <a:br>
              <a:rPr lang="pt-BR" b="1" dirty="0" smtClean="0"/>
            </a:br>
            <a:r>
              <a:rPr lang="pt-BR" b="1" dirty="0" smtClean="0"/>
              <a:t> do Estado de São Paulo</a:t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endParaRPr lang="pt-BR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675466"/>
            <a:ext cx="8424935" cy="3849877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pt-BR" sz="2800" dirty="0" smtClean="0"/>
              <a:t>     É conhecimento ou crença que o aprendiz possui sobre si próprio, sobre os fatores ou variáveis da pessoa, da tarefa, e da estratégia e sobre o mundo como afetam o resultado dos procedimentos cognitivos‖ (Ribeiro, 2003, pag.111). A autora refere ainda que esse conhecimento permite ao aluno o      controle das condutas de resolução, permitindo-lhe reconhecer e representar as situações, ter mais acesso ao repertório das estratégias disponíveis e selecionar as susceptíveis de se poderem aplicar (…) [e], avaliar os resultados finais e/ou intermédios e reforçar a estratégia escolhida ou de a alterar, em função da realização de avaliações.</a:t>
            </a:r>
          </a:p>
          <a:p>
            <a:pPr algn="ctr">
              <a:buNone/>
            </a:pPr>
            <a:r>
              <a:rPr lang="pt-BR" sz="2800" dirty="0" smtClean="0"/>
              <a:t>     (Currículo, Aprendizagens e Trabalho Docente)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Conhecimento Metacognitivo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2413338"/>
            <a:ext cx="777686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200" dirty="0"/>
              <a:t>O conhecimento </a:t>
            </a:r>
            <a:r>
              <a:rPr lang="pt-BR" sz="3200" dirty="0" err="1"/>
              <a:t>metacognitivo</a:t>
            </a:r>
            <a:r>
              <a:rPr lang="pt-BR" sz="3200" dirty="0"/>
              <a:t> se refere ao conhecimento dos próprios recursos cognitivos. </a:t>
            </a:r>
          </a:p>
          <a:p>
            <a:pPr algn="just"/>
            <a:r>
              <a:rPr lang="pt-BR" sz="3200" dirty="0"/>
              <a:t>Ele pode ser subdividido em três dimensões: conhecimento sobre pessoas, sobre tarefas e sobre </a:t>
            </a:r>
            <a:r>
              <a:rPr lang="pt-BR" sz="3200" dirty="0" smtClean="0"/>
              <a:t> estratégias</a:t>
            </a:r>
            <a:r>
              <a:rPr lang="pt-B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02586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755576" y="2924944"/>
            <a:ext cx="78488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 smtClean="0"/>
              <a:t>Conhecimento sobre pessoas: </a:t>
            </a:r>
            <a:r>
              <a:rPr lang="pt-BR" sz="2800" dirty="0" smtClean="0"/>
              <a:t>refere-se </a:t>
            </a:r>
            <a:r>
              <a:rPr lang="pt-BR" sz="2800" dirty="0"/>
              <a:t>ao </a:t>
            </a:r>
            <a:r>
              <a:rPr lang="pt-BR" sz="2800" dirty="0" smtClean="0"/>
              <a:t>conhecimento </a:t>
            </a:r>
            <a:r>
              <a:rPr lang="pt-BR" sz="2800" dirty="0"/>
              <a:t>ou crença </a:t>
            </a:r>
            <a:r>
              <a:rPr lang="pt-BR" sz="2800" dirty="0" smtClean="0"/>
              <a:t>que </a:t>
            </a:r>
            <a:r>
              <a:rPr lang="pt-BR" sz="2800" dirty="0"/>
              <a:t>a pessoa tem de si enquanto ser cognitivo, em tarefas cognitivas diversas, sobre os fatores ou </a:t>
            </a:r>
            <a:r>
              <a:rPr lang="pt-BR" sz="2800" dirty="0" smtClean="0"/>
              <a:t> variáveis </a:t>
            </a:r>
            <a:r>
              <a:rPr lang="pt-BR" sz="2800" dirty="0"/>
              <a:t>que atuam ou interagem e de que maneiras afetam os resultados dos procedimentos </a:t>
            </a:r>
            <a:r>
              <a:rPr lang="pt-BR" sz="2800" dirty="0" smtClean="0"/>
              <a:t> cognitivos.</a:t>
            </a:r>
            <a:endParaRPr lang="pt-BR" sz="2800" dirty="0"/>
          </a:p>
        </p:txBody>
      </p:sp>
      <p:pic>
        <p:nvPicPr>
          <p:cNvPr id="1026" name="Picture 2" descr="http://s.glbimg.com/po/tt/f/original/2012/02/09/alunos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9852" y="582516"/>
            <a:ext cx="2880320" cy="208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668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38470" y="3303010"/>
            <a:ext cx="741682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/>
              <a:t>Conhecimento sobre tarefas:</a:t>
            </a:r>
            <a:r>
              <a:rPr lang="pt-BR" sz="2800" dirty="0"/>
              <a:t> diz respeito ao conhecimento que o sujeito tem sobre a </a:t>
            </a:r>
            <a:r>
              <a:rPr lang="pt-BR" sz="2800" dirty="0" smtClean="0"/>
              <a:t> natureza</a:t>
            </a:r>
            <a:r>
              <a:rPr lang="pt-BR" sz="2800" dirty="0"/>
              <a:t>, as exigências e os critérios da atividade que irá realizar. </a:t>
            </a:r>
            <a:endParaRPr lang="pt-BR" sz="2800" dirty="0"/>
          </a:p>
        </p:txBody>
      </p:sp>
      <p:pic>
        <p:nvPicPr>
          <p:cNvPr id="2050" name="Picture 2" descr="http://1.bp.blogspot.com/-c9jrtKSPYOg/T982Xz9-IDI/AAAAAAAAKGc/_Ogrp8vJYis/s1600/alun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139" y="332656"/>
            <a:ext cx="2349714" cy="2756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1386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2996952"/>
            <a:ext cx="784887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/>
              <a:t>Conhecimento sobre </a:t>
            </a:r>
            <a:r>
              <a:rPr lang="pt-BR" sz="2800" b="1" dirty="0" smtClean="0"/>
              <a:t>as </a:t>
            </a:r>
            <a:r>
              <a:rPr lang="pt-BR" sz="2800" b="1" dirty="0"/>
              <a:t>estratégias: </a:t>
            </a:r>
            <a:r>
              <a:rPr lang="pt-BR" sz="2800" dirty="0"/>
              <a:t>se relaciona com o conhecimento sobre os meios mais prováveis para se alcançar os </a:t>
            </a:r>
            <a:r>
              <a:rPr lang="pt-BR" sz="2800" dirty="0" smtClean="0"/>
              <a:t> objetivos </a:t>
            </a:r>
            <a:r>
              <a:rPr lang="pt-BR" sz="2800" dirty="0"/>
              <a:t>cognitivos </a:t>
            </a:r>
            <a:r>
              <a:rPr lang="pt-BR" sz="2800" dirty="0" smtClean="0"/>
              <a:t>. </a:t>
            </a:r>
          </a:p>
        </p:txBody>
      </p:sp>
      <p:pic>
        <p:nvPicPr>
          <p:cNvPr id="3074" name="Picture 2" descr="https://encrypted-tbn1.gstatic.com/images?q=tbn:ANd9GcQmS40xvBzzv4pzD0iWWww_FsXGTy6qVNECFiKjW7jouRnTck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537601"/>
            <a:ext cx="2664296" cy="2459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4353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34143" y="476672"/>
            <a:ext cx="892899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t-BR" sz="5400" b="1" cap="none" spc="0" dirty="0" smtClean="0">
                <a:ln w="11430"/>
                <a:solidFill>
                  <a:srgbClr val="FFC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Socialização</a:t>
            </a:r>
            <a:r>
              <a:rPr lang="pt-BR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pt-BR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Tente reconhecer!!!!</a:t>
            </a:r>
            <a:r>
              <a:rPr lang="pt-BR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pt-BR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3098296489"/>
              </p:ext>
            </p:extLst>
          </p:nvPr>
        </p:nvGraphicFramePr>
        <p:xfrm>
          <a:off x="395536" y="2276872"/>
          <a:ext cx="842493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5049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675467"/>
            <a:ext cx="8568951" cy="34506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Cognição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 – </a:t>
            </a:r>
            <a:r>
              <a:rPr lang="pt-BR" dirty="0" smtClean="0"/>
              <a:t>Aquisição do conhecimento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pPr algn="just">
              <a:buNone/>
            </a:pPr>
            <a:r>
              <a:rPr lang="pt-BR" dirty="0" smtClean="0"/>
              <a:t> </a:t>
            </a:r>
            <a:r>
              <a:rPr lang="pt-BR" dirty="0" smtClean="0">
                <a:solidFill>
                  <a:srgbClr val="FF0000"/>
                </a:solidFill>
              </a:rPr>
              <a:t>Metacognição</a:t>
            </a:r>
            <a:r>
              <a:rPr lang="pt-BR" dirty="0" smtClean="0"/>
              <a:t> - refere-se à conscientização dos alunos sobre seus próprios conhecimentos e sua capacidade de compreender, controlar e manipular suas habilidades para aprender.</a:t>
            </a:r>
          </a:p>
          <a:p>
            <a:pPr algn="just">
              <a:buNone/>
            </a:pPr>
            <a:r>
              <a:rPr lang="pt-BR" dirty="0"/>
              <a:t> </a:t>
            </a:r>
            <a:r>
              <a:rPr lang="pt-BR" dirty="0" smtClean="0"/>
              <a:t>   </a:t>
            </a:r>
            <a:r>
              <a:rPr lang="pt-BR" dirty="0" smtClean="0">
                <a:solidFill>
                  <a:srgbClr val="C00000"/>
                </a:solidFill>
              </a:rPr>
              <a:t>A proposta é simples: </a:t>
            </a:r>
            <a:r>
              <a:rPr lang="pt-BR" dirty="0">
                <a:solidFill>
                  <a:srgbClr val="C00000"/>
                </a:solidFill>
              </a:rPr>
              <a:t>levar cada aluno a discutir e a pensar sobre como faz as coisas, sobre como </a:t>
            </a:r>
            <a:r>
              <a:rPr lang="pt-BR" dirty="0" smtClean="0">
                <a:solidFill>
                  <a:srgbClr val="C00000"/>
                </a:solidFill>
              </a:rPr>
              <a:t>aprende.</a:t>
            </a:r>
          </a:p>
          <a:p>
            <a:pPr algn="just">
              <a:buNone/>
            </a:pPr>
            <a:r>
              <a:rPr lang="pt-BR" dirty="0" smtClean="0"/>
              <a:t>    Processos metacognitivos são importantes não só na escola, mas ao longo da vida.</a:t>
            </a:r>
            <a:endParaRPr lang="pt-BR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endParaRPr lang="pt-BR" dirty="0">
              <a:solidFill>
                <a:srgbClr val="C00000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692696"/>
            <a:ext cx="8712968" cy="1498178"/>
          </a:xfrm>
        </p:spPr>
        <p:txBody>
          <a:bodyPr>
            <a:normAutofit fontScale="90000"/>
          </a:bodyPr>
          <a:lstStyle/>
          <a:p>
            <a:r>
              <a:rPr lang="pt-BR" sz="4000" b="1" dirty="0" smtClean="0">
                <a:solidFill>
                  <a:srgbClr val="FF0000"/>
                </a:solidFill>
              </a:rPr>
              <a:t>Diferença entre </a:t>
            </a:r>
            <a:r>
              <a:rPr lang="pt-BR" sz="4000" b="1" dirty="0" smtClean="0">
                <a:solidFill>
                  <a:srgbClr val="FF0000"/>
                </a:solidFill>
              </a:rPr>
              <a:t>Cognição e  </a:t>
            </a:r>
            <a:r>
              <a:rPr lang="pt-BR" sz="4000" b="1" dirty="0" err="1" smtClean="0">
                <a:solidFill>
                  <a:srgbClr val="FF0000"/>
                </a:solidFill>
              </a:rPr>
              <a:t>Metacognição</a:t>
            </a:r>
            <a:r>
              <a:rPr lang="pt-BR" sz="4000" b="1" dirty="0" smtClean="0">
                <a:solidFill>
                  <a:srgbClr val="FF0000"/>
                </a:solidFill>
              </a:rPr>
              <a:t>  </a:t>
            </a:r>
            <a:r>
              <a:rPr lang="pt-BR" sz="4000" b="1" dirty="0" smtClean="0">
                <a:solidFill>
                  <a:srgbClr val="FF0000"/>
                </a:solidFill>
              </a:rPr>
              <a:t/>
            </a:r>
            <a:br>
              <a:rPr lang="pt-BR" sz="4000" b="1" dirty="0" smtClean="0">
                <a:solidFill>
                  <a:srgbClr val="FF0000"/>
                </a:solidFill>
              </a:rPr>
            </a:br>
            <a:r>
              <a:rPr lang="pt-BR" sz="2000" b="1" dirty="0" smtClean="0">
                <a:solidFill>
                  <a:srgbClr val="FF0000"/>
                </a:solidFill>
              </a:rPr>
              <a:t>(</a:t>
            </a:r>
            <a:r>
              <a:rPr lang="pt-BR" sz="2000" b="1" dirty="0" smtClean="0">
                <a:solidFill>
                  <a:srgbClr val="FF0000"/>
                </a:solidFill>
              </a:rPr>
              <a:t>Glossário Pedagógico)</a:t>
            </a:r>
            <a:r>
              <a:rPr lang="pt-BR" dirty="0" smtClean="0">
                <a:solidFill>
                  <a:srgbClr val="FF0000"/>
                </a:solidFill>
              </a:rPr>
              <a:t/>
            </a:r>
            <a:br>
              <a:rPr lang="pt-BR" dirty="0" smtClean="0">
                <a:solidFill>
                  <a:srgbClr val="FF0000"/>
                </a:solidFill>
              </a:rPr>
            </a:b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675466"/>
            <a:ext cx="8712968" cy="418253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dirty="0" smtClean="0"/>
              <a:t>    </a:t>
            </a:r>
            <a:r>
              <a:rPr lang="pt-BR" sz="3600" dirty="0" smtClean="0"/>
              <a:t>Etimologicamente, a palavra</a:t>
            </a:r>
            <a:r>
              <a:rPr lang="pt-BR" sz="3600" dirty="0" smtClean="0"/>
              <a:t> </a:t>
            </a:r>
            <a:r>
              <a:rPr lang="pt-BR" sz="3600" i="1" dirty="0" err="1" smtClean="0"/>
              <a:t>metacognição</a:t>
            </a:r>
            <a:r>
              <a:rPr lang="pt-BR" sz="3600" dirty="0" smtClean="0"/>
              <a:t> significa para além da cognição, isto é, a faculdade de conhecer o próprio ato de conhecer, ou por outras palavras, consciencializar, analisar e avaliar como se conhece </a:t>
            </a:r>
            <a:r>
              <a:rPr lang="pt-BR" sz="3600" dirty="0" smtClean="0"/>
              <a:t>. (</a:t>
            </a:r>
            <a:r>
              <a:rPr lang="pt-BR" sz="3600" dirty="0" smtClean="0"/>
              <a:t>Ribeiro, 2003, p.109).</a:t>
            </a:r>
            <a:endParaRPr lang="pt-BR" sz="3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Metacognição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2204864"/>
            <a:ext cx="8496943" cy="3450696"/>
          </a:xfrm>
        </p:spPr>
        <p:txBody>
          <a:bodyPr>
            <a:noAutofit/>
          </a:bodyPr>
          <a:lstStyle/>
          <a:p>
            <a:pPr algn="just"/>
            <a:endParaRPr lang="pt-BR" sz="3200" dirty="0" smtClean="0"/>
          </a:p>
          <a:p>
            <a:pPr algn="just">
              <a:buNone/>
            </a:pPr>
            <a:r>
              <a:rPr lang="pt-BR" sz="3200" dirty="0" smtClean="0"/>
              <a:t>    Para a pedagogia e as escolas, o conceito de metacognição vem tornando-se especialmente útil a partir de análises tanto de alunos que se saem extremamente bem como de alunos com "dificuldades”.</a:t>
            </a:r>
            <a:endParaRPr lang="pt-BR" sz="3200" dirty="0">
              <a:solidFill>
                <a:schemeClr val="bg1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 Metacognição</a:t>
            </a:r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675467"/>
            <a:ext cx="8208911" cy="345069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3200" dirty="0" smtClean="0"/>
              <a:t>    Muitas vezes as dificuldades decorrem de um bloqueio.</a:t>
            </a:r>
          </a:p>
          <a:p>
            <a:pPr>
              <a:buNone/>
            </a:pPr>
            <a:r>
              <a:rPr lang="pt-BR" sz="3200" dirty="0" smtClean="0"/>
              <a:t>    Ex: Não saber o que fazer diante de um desafio matemático, então a frase  “não sei nada de matemática”. Esse “metarraciocínio” bloqueia toda a sua atividade intelectual.</a:t>
            </a:r>
            <a:endParaRPr lang="pt-BR" sz="32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Nos casos de alunos com dificuldades (“fracos”)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916832"/>
            <a:ext cx="8496943" cy="420933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pt-BR" dirty="0" smtClean="0"/>
              <a:t> </a:t>
            </a:r>
          </a:p>
          <a:p>
            <a:endParaRPr lang="pt-BR" sz="3600" dirty="0" smtClean="0"/>
          </a:p>
          <a:p>
            <a:pPr algn="just">
              <a:buNone/>
            </a:pPr>
            <a:r>
              <a:rPr lang="pt-BR" sz="3600" dirty="0" smtClean="0"/>
              <a:t>    Mesmo diante de um problema novo, pode pensar coisas como "posso resolver", "posso experimentar essa técnica ou aquela outra", etc.</a:t>
            </a:r>
            <a:endParaRPr lang="pt-BR" sz="36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No caso de alunos sem dificuldades (“forte”)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2675466"/>
            <a:ext cx="8496943" cy="3921885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dirty="0" smtClean="0"/>
              <a:t>     Na matemática, por exemplo, a estratégia é começar com a resolução de problemas bem fáceis para o nível da criança. Isso permite ao aluno iniciar uma reflexão de como  "eu posso fazer matemática“.. A seguir, deve-se apresentar desafios progressivamente mais difíceis. Fazendo perguntas que podem servir como orientação (por ex.: "O que precisamos encontrar?" "Será que a gente já não viu algo parecido em outro problema?", etc.) Com o tempo,  criança sozinha começará a se fazer perguntas desse tipo. Essa mesma ideia é válida para todas as áreas e todos os tipos de aluno, não apenas para aqueles que têm mais dificuldade.</a:t>
            </a: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Como lidar (professor) como alunos com dificuldade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3" y="2675467"/>
            <a:ext cx="7740848" cy="3450696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t-BR" dirty="0" smtClean="0"/>
              <a:t>    </a:t>
            </a:r>
          </a:p>
          <a:p>
            <a:pPr algn="just">
              <a:buNone/>
            </a:pPr>
            <a:r>
              <a:rPr lang="pt-BR" sz="3200" dirty="0" smtClean="0"/>
              <a:t>    O conceito de metacognição chama a atenção para vários pontos importantes, entre eles que a dificuldade escolar pode estar mais relacionada a um problema de autoestima e de motivação do que à competência intelectual.</a:t>
            </a:r>
            <a:endParaRPr lang="pt-BR" sz="32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metacognição e a autoestima </a:t>
            </a:r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2675467"/>
            <a:ext cx="7992887" cy="3450696"/>
          </a:xfrm>
        </p:spPr>
        <p:txBody>
          <a:bodyPr>
            <a:noAutofit/>
          </a:bodyPr>
          <a:lstStyle/>
          <a:p>
            <a:endParaRPr lang="pt-BR" sz="3200" dirty="0" smtClean="0"/>
          </a:p>
          <a:p>
            <a:pPr algn="just">
              <a:buNone/>
            </a:pPr>
            <a:r>
              <a:rPr lang="pt-BR" sz="3200" dirty="0" smtClean="0"/>
              <a:t>     Esse conceito deverá se tornar cada vez mais importante para escolas que se preocupam em desenvolver estratégias não apenas para que seus alunos aprendam, mas também aprendam a aprender.</a:t>
            </a:r>
            <a:endParaRPr lang="pt-BR" sz="32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 metacognição e o Aprender a Aprender</a:t>
            </a:r>
            <a:endParaRPr lang="pt-B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486</TotalTime>
  <Words>651</Words>
  <Application>Microsoft Office PowerPoint</Application>
  <PresentationFormat>Apresentação na tela (4:3)</PresentationFormat>
  <Paragraphs>40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Forma de Onda</vt:lpstr>
      <vt:lpstr>      A Metacognição no Currículo  do Estado de São Paulo  </vt:lpstr>
      <vt:lpstr>Diferença entre Cognição e  Metacognição   (Glossário Pedagógico) </vt:lpstr>
      <vt:lpstr>Metacognição</vt:lpstr>
      <vt:lpstr>A Metacognição</vt:lpstr>
      <vt:lpstr>Nos casos de alunos com dificuldades (“fracos”)</vt:lpstr>
      <vt:lpstr>No caso de alunos sem dificuldades (“forte”)</vt:lpstr>
      <vt:lpstr>Como lidar (professor) como alunos com dificuldade</vt:lpstr>
      <vt:lpstr>A metacognição e a autoestima </vt:lpstr>
      <vt:lpstr>A metacognição e o Aprender a Aprender</vt:lpstr>
      <vt:lpstr>Conhecimento Metacognitivo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Metacognição no Currículo  do Estado de São Paulo</dc:title>
  <dc:creator>Usuario</dc:creator>
  <cp:lastModifiedBy>User</cp:lastModifiedBy>
  <cp:revision>69</cp:revision>
  <dcterms:created xsi:type="dcterms:W3CDTF">2014-07-09T13:06:42Z</dcterms:created>
  <dcterms:modified xsi:type="dcterms:W3CDTF">2014-07-16T16:04:28Z</dcterms:modified>
</cp:coreProperties>
</file>